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5" r:id="rId2"/>
  </p:sldMasterIdLst>
  <p:notesMasterIdLst>
    <p:notesMasterId r:id="rId25"/>
  </p:notesMasterIdLst>
  <p:sldIdLst>
    <p:sldId id="264" r:id="rId3"/>
    <p:sldId id="267" r:id="rId4"/>
    <p:sldId id="280" r:id="rId5"/>
    <p:sldId id="286" r:id="rId6"/>
    <p:sldId id="287" r:id="rId7"/>
    <p:sldId id="288" r:id="rId8"/>
    <p:sldId id="278" r:id="rId9"/>
    <p:sldId id="289" r:id="rId10"/>
    <p:sldId id="290" r:id="rId11"/>
    <p:sldId id="291" r:id="rId12"/>
    <p:sldId id="281" r:id="rId13"/>
    <p:sldId id="292" r:id="rId14"/>
    <p:sldId id="282" r:id="rId15"/>
    <p:sldId id="293" r:id="rId16"/>
    <p:sldId id="279" r:id="rId17"/>
    <p:sldId id="283" r:id="rId18"/>
    <p:sldId id="294" r:id="rId19"/>
    <p:sldId id="284" r:id="rId20"/>
    <p:sldId id="285" r:id="rId21"/>
    <p:sldId id="295" r:id="rId22"/>
    <p:sldId id="270" r:id="rId23"/>
    <p:sldId id="29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DCA0A-628F-4E1E-882B-EEB715FDC599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147B4-AFC5-477F-A2DA-798282AAF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8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2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4642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18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1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97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778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9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17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383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98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23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166-C333-4F59-B229-10BAA6EE9093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9C0D-7925-4591-BE0B-2BAF00AD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43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166-C333-4F59-B229-10BAA6EE9093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9C0D-7925-4591-BE0B-2BAF00AD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2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166-C333-4F59-B229-10BAA6EE9093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9C0D-7925-4591-BE0B-2BAF00AD94D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326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166-C333-4F59-B229-10BAA6EE9093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9C0D-7925-4591-BE0B-2BAF00AD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81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166-C333-4F59-B229-10BAA6EE9093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9C0D-7925-4591-BE0B-2BAF00AD94D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3591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166-C333-4F59-B229-10BAA6EE9093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9C0D-7925-4591-BE0B-2BAF00AD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5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166-C333-4F59-B229-10BAA6EE9093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9C0D-7925-4591-BE0B-2BAF00AD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41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166-C333-4F59-B229-10BAA6EE9093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9C0D-7925-4591-BE0B-2BAF00AD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77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7947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4237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166-C333-4F59-B229-10BAA6EE9093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9C0D-7925-4591-BE0B-2BAF00AD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166-C333-4F59-B229-10BAA6EE9093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9C0D-7925-4591-BE0B-2BAF00AD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9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166-C333-4F59-B229-10BAA6EE9093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9C0D-7925-4591-BE0B-2BAF00AD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1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166-C333-4F59-B229-10BAA6EE9093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9C0D-7925-4591-BE0B-2BAF00AD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166-C333-4F59-B229-10BAA6EE9093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9C0D-7925-4591-BE0B-2BAF00AD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4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166-C333-4F59-B229-10BAA6EE9093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9C0D-7925-4591-BE0B-2BAF00AD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2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166-C333-4F59-B229-10BAA6EE9093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9C0D-7925-4591-BE0B-2BAF00AD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84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9C0D-7925-4591-BE0B-2BAF00AD94D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4166-C333-4F59-B229-10BAA6EE9093}" type="datetimeFigureOut">
              <a:rPr lang="ru-RU" smtClean="0"/>
              <a:t>26.10.2025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4166-C333-4F59-B229-10BAA6EE9093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E19C0D-7925-4591-BE0B-2BAF00AD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1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1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8-f2eWD9_7FFt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12648" y="1618488"/>
            <a:ext cx="487680" cy="487767"/>
          </a:xfrm>
          <a:prstGeom prst="ellipse">
            <a:avLst/>
          </a:prstGeom>
          <a:solidFill>
            <a:srgbClr val="3A49EE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3" name="Shape 1"/>
          <p:cNvSpPr/>
          <p:nvPr/>
        </p:nvSpPr>
        <p:spPr>
          <a:xfrm>
            <a:off x="4051935" y="1560068"/>
            <a:ext cx="487680" cy="487767"/>
          </a:xfrm>
          <a:prstGeom prst="ellipse">
            <a:avLst/>
          </a:prstGeom>
          <a:solidFill>
            <a:srgbClr val="3A49EE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" name="Shape 2"/>
          <p:cNvSpPr/>
          <p:nvPr/>
        </p:nvSpPr>
        <p:spPr>
          <a:xfrm>
            <a:off x="8266176" y="1618488"/>
            <a:ext cx="487680" cy="487767"/>
          </a:xfrm>
          <a:prstGeom prst="ellipse">
            <a:avLst/>
          </a:prstGeom>
          <a:solidFill>
            <a:srgbClr val="3A49EE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5" name="Image 0" descr="/s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618488"/>
            <a:ext cx="487680" cy="487767"/>
          </a:xfrm>
          <a:prstGeom prst="rect">
            <a:avLst/>
          </a:prstGeom>
        </p:spPr>
      </p:pic>
      <p:pic>
        <p:nvPicPr>
          <p:cNvPr id="6" name="Image 1" descr="/s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935" y="1560068"/>
            <a:ext cx="487680" cy="487767"/>
          </a:xfrm>
          <a:prstGeom prst="rect">
            <a:avLst/>
          </a:prstGeom>
        </p:spPr>
      </p:pic>
      <p:pic>
        <p:nvPicPr>
          <p:cNvPr id="7" name="Image 2" descr="/s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176" y="1618488"/>
            <a:ext cx="487680" cy="487767"/>
          </a:xfrm>
          <a:prstGeom prst="rect">
            <a:avLst/>
          </a:prstGeom>
        </p:spPr>
      </p:pic>
      <p:sp>
        <p:nvSpPr>
          <p:cNvPr id="8" name="Text 3"/>
          <p:cNvSpPr txBox="1"/>
          <p:nvPr/>
        </p:nvSpPr>
        <p:spPr>
          <a:xfrm>
            <a:off x="2320290" y="612775"/>
            <a:ext cx="7737475" cy="556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A49EE"/>
                </a:solidFill>
                <a:effectLst/>
                <a:uLnTx/>
                <a:uFillTx/>
                <a:latin typeface="Oswald" pitchFamily="34" charset="0"/>
                <a:ea typeface="Oswald" pitchFamily="34" charset="-122"/>
                <a:cs typeface="Oswald" pitchFamily="34" charset="-120"/>
              </a:rPr>
              <a:t>СОЗИДАТЕЛЬН</a:t>
            </a:r>
            <a:r>
              <a:rPr kumimoji="0" lang="ru-RU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3A49EE"/>
                </a:solidFill>
                <a:effectLst/>
                <a:uLnTx/>
                <a:uFillTx/>
                <a:latin typeface="Oswald" pitchFamily="34" charset="0"/>
                <a:ea typeface="Oswald" pitchFamily="34" charset="-122"/>
                <a:cs typeface="Oswald" pitchFamily="34" charset="-120"/>
              </a:rPr>
              <a:t>ЫЙ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A49EE"/>
                </a:solidFill>
                <a:effectLst/>
                <a:uLnTx/>
                <a:uFillTx/>
                <a:latin typeface="Oswald" pitchFamily="34" charset="0"/>
                <a:ea typeface="Oswald" pitchFamily="34" charset="-122"/>
                <a:cs typeface="Oswald" pitchFamily="34" charset="-120"/>
              </a:rPr>
              <a:t> ТРУД</a:t>
            </a:r>
          </a:p>
        </p:txBody>
      </p:sp>
      <p:sp>
        <p:nvSpPr>
          <p:cNvPr id="12" name="Text 7"/>
          <p:cNvSpPr/>
          <p:nvPr/>
        </p:nvSpPr>
        <p:spPr>
          <a:xfrm>
            <a:off x="612648" y="2221992"/>
            <a:ext cx="3364992" cy="332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Calibri"/>
                <a:cs typeface="Arial"/>
              </a:rPr>
              <a:t>Может любой человек?</a:t>
            </a:r>
          </a:p>
        </p:txBody>
      </p:sp>
      <p:sp>
        <p:nvSpPr>
          <p:cNvPr id="13" name="Text 8"/>
          <p:cNvSpPr/>
          <p:nvPr/>
        </p:nvSpPr>
        <p:spPr>
          <a:xfrm>
            <a:off x="3977640" y="2221865"/>
            <a:ext cx="4020185" cy="332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Calibri"/>
                <a:cs typeface="Arial"/>
              </a:rPr>
              <a:t>Нужны для этого особые качества?</a:t>
            </a:r>
          </a:p>
        </p:txBody>
      </p:sp>
      <p:sp>
        <p:nvSpPr>
          <p:cNvPr id="14" name="Text 9"/>
          <p:cNvSpPr/>
          <p:nvPr/>
        </p:nvSpPr>
        <p:spPr>
          <a:xfrm>
            <a:off x="7964805" y="2221865"/>
            <a:ext cx="4227195" cy="332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Calibri"/>
                <a:cs typeface="Arial"/>
              </a:rPr>
              <a:t>Что оносится к созидательному труду?</a:t>
            </a: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415" y="2961640"/>
            <a:ext cx="88900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365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r="904" b="9455"/>
          <a:stretch/>
        </p:blipFill>
        <p:spPr bwMode="auto">
          <a:xfrm>
            <a:off x="128496" y="113211"/>
            <a:ext cx="11845790" cy="6583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81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239039" y="3819144"/>
            <a:ext cx="5325466" cy="19315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55" b="0" i="0" u="none" strike="noStrike" kern="1200" cap="none" spc="0" normalizeH="0" baseline="0" noProof="0" dirty="0">
                <a:ln>
                  <a:noFill/>
                </a:ln>
                <a:solidFill>
                  <a:srgbClr val="FFFDFC"/>
                </a:solidFill>
                <a:effectLst/>
                <a:uLnTx/>
                <a:uFillTx/>
                <a:latin typeface="Oswald" pitchFamily="34" charset="0"/>
                <a:ea typeface="Oswald" pitchFamily="34" charset="-122"/>
                <a:cs typeface="Oswald" pitchFamily="34" charset="-120"/>
              </a:rPr>
              <a:t>ПЕРСПЕКТИВЫ СОЗИДАТЕЛЬНОГО ТРУДА</a:t>
            </a:r>
            <a:endParaRPr kumimoji="0" lang="en-US" sz="335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564505" y="3940810"/>
            <a:ext cx="6061710" cy="21564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34" charset="0"/>
                <a:ea typeface="Roboto" pitchFamily="34" charset="-122"/>
                <a:cs typeface="Roboto" pitchFamily="34" charset="-120"/>
              </a:rPr>
              <a:t>В России большое внимание уделяется развитию производственной сферы и инфраструктуры, поскольку это создает новые рабочие места и стимулирует экономический рост страны. Инновационные предприятия играют ключевую роль в повышении производительности труда и процветании экономики.</a:t>
            </a:r>
          </a:p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5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+mn-ea"/>
                <a:hlinkClick r:id="rId3" action="ppaction://hlinkfile"/>
              </a:rPr>
              <a:t>https://disk.yandex.ru/i/8-f2eWD9_7FFtw</a:t>
            </a:r>
            <a:endParaRPr kumimoji="0" lang="ru-RU" altLang="en-US" sz="15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  <a:hlinkClick r:id="rId3" action="ppaction://hlinkfile"/>
            </a:endParaRPr>
          </a:p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5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565" y="356870"/>
            <a:ext cx="7684135" cy="32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905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6411" t="18158" r="2147" b="8965"/>
          <a:stretch/>
        </p:blipFill>
        <p:spPr bwMode="auto">
          <a:xfrm>
            <a:off x="153171" y="157569"/>
            <a:ext cx="11742738" cy="6530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4759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t="22319" b="22319"/>
          <a:stretch>
            <a:fillRect/>
          </a:stretch>
        </p:blipFill>
        <p:spPr>
          <a:xfrm>
            <a:off x="612648" y="1618488"/>
            <a:ext cx="3319272" cy="1837944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 t="22319" b="22319"/>
          <a:stretch>
            <a:fillRect/>
          </a:stretch>
        </p:blipFill>
        <p:spPr>
          <a:xfrm>
            <a:off x="4480560" y="1618488"/>
            <a:ext cx="3319272" cy="1837944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rcRect t="22319" b="22319"/>
          <a:stretch>
            <a:fillRect/>
          </a:stretch>
        </p:blipFill>
        <p:spPr>
          <a:xfrm>
            <a:off x="8339328" y="1618488"/>
            <a:ext cx="3319272" cy="183794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2775" y="612775"/>
            <a:ext cx="10795000" cy="556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55" b="0" i="0" u="none" strike="noStrike" kern="1200" cap="none" spc="0" normalizeH="0" baseline="0" noProof="0">
                <a:ln>
                  <a:noFill/>
                </a:ln>
                <a:solidFill>
                  <a:srgbClr val="FFFDFC"/>
                </a:solidFill>
                <a:effectLst/>
                <a:uLnTx/>
                <a:uFillTx/>
                <a:latin typeface="Oswald" pitchFamily="34" charset="0"/>
                <a:ea typeface="Oswald" pitchFamily="34" charset="-122"/>
                <a:cs typeface="Oswald" pitchFamily="34" charset="-120"/>
              </a:rPr>
              <a:t>СОЗИДАТЕЛЬНЫЙ ТРУД В РОССИИ</a:t>
            </a:r>
            <a:endParaRPr kumimoji="0" lang="en-US" sz="33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397375" y="3703320"/>
            <a:ext cx="3484880" cy="2653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Президент России В. В. Путин в своём обращении к Федеральному Собранию поставил задачу: </a:t>
            </a:r>
          </a:p>
          <a:p>
            <a:pPr marL="342900" marR="0" lvl="0" indent="-34290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за ближайшие 5 лет подготовить порядка миллиона специалистов рабочих профессий для разных отраслей промышленности. </a:t>
            </a:r>
          </a:p>
        </p:txBody>
      </p:sp>
      <p:sp>
        <p:nvSpPr>
          <p:cNvPr id="7" name="Text 2"/>
          <p:cNvSpPr txBox="1"/>
          <p:nvPr/>
        </p:nvSpPr>
        <p:spPr>
          <a:xfrm>
            <a:off x="3959225" y="3703320"/>
            <a:ext cx="3659505" cy="23907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8085455" y="3615055"/>
            <a:ext cx="3573145" cy="2190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+mn-ea"/>
              </a:rPr>
              <a:t>Сегодня у нас появляются новые технологии</a:t>
            </a:r>
            <a:endParaRPr kumimoji="0" lang="ru-RU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+mn-ea"/>
              </a:rPr>
              <a:t>строятся новые предприятия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+mn-ea"/>
              </a:rPr>
              <a:t>увеличиваются мощности заводов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  <a:sym typeface="+mn-ea"/>
              </a:rPr>
              <a:t> производится то, что ещё недавно мы не производили.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416560" y="3703320"/>
            <a:ext cx="3777615" cy="2631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Перечислите, пожалуйста, специалисты каких отраслей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(сфер деятельности)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в нашей стране наиболее востребованы? </a:t>
            </a:r>
          </a:p>
        </p:txBody>
      </p:sp>
    </p:spTree>
    <p:extLst>
      <p:ext uri="{BB962C8B-B14F-4D97-AF65-F5344CB8AC3E}">
        <p14:creationId xmlns:p14="http://schemas.microsoft.com/office/powerpoint/2010/main" val="27773610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328" y="163156"/>
            <a:ext cx="11792831" cy="120032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К.Э.Циолковский</a:t>
            </a:r>
            <a:r>
              <a:rPr lang="ru-RU" sz="2400" b="1" dirty="0"/>
              <a:t> : «Я мечтаю летать! Прикоснуться к звездам!», «Мои мысли направлены к звездам!», «Я создал теорию космических полетов!» «Планета-есть колыбель разума, но нельзя вечно жить в колыбели</a:t>
            </a:r>
            <a:r>
              <a:rPr lang="ru-RU" sz="2400" b="1" dirty="0" smtClean="0"/>
              <a:t>!»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327" y="1498216"/>
            <a:ext cx="11792831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С.П</a:t>
            </a:r>
            <a:r>
              <a:rPr lang="ru-RU" sz="2400" b="1" dirty="0" smtClean="0"/>
              <a:t>. Королев</a:t>
            </a:r>
            <a:r>
              <a:rPr lang="ru-RU" sz="2400" b="1" dirty="0"/>
              <a:t>: «Мечтаю покорить космические просторы!» «Я придумаю космический корабль!», «Я создал первый спутник и ракету!» «Наш корабль – воплощение дерзновенной мечты человечества</a:t>
            </a:r>
            <a:r>
              <a:rPr lang="ru-RU" sz="2400" b="1" dirty="0" smtClean="0"/>
              <a:t>!»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5326" y="2961757"/>
            <a:ext cx="11792831" cy="120032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Ю.А.Гагарин</a:t>
            </a:r>
            <a:r>
              <a:rPr lang="ru-RU" sz="2400" b="1" dirty="0" smtClean="0"/>
              <a:t> </a:t>
            </a:r>
            <a:r>
              <a:rPr lang="ru-RU" sz="2400" b="1" dirty="0"/>
              <a:t>: «Хочу стать крылатым, мечтаю о полетах!», «Я думаю, космос будут осваивать не супермены, а обычные люди!», «Я облетел Землю! Она прекрасна!», «Кто не нашел Бога на Земле, не найдет его и в космосе</a:t>
            </a:r>
            <a:r>
              <a:rPr lang="ru-RU" sz="2400" b="1" dirty="0" smtClean="0"/>
              <a:t>!»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5327" y="4414557"/>
            <a:ext cx="11792831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Юлия </a:t>
            </a:r>
            <a:r>
              <a:rPr lang="ru-RU" sz="2400" b="1" dirty="0" err="1"/>
              <a:t>Пересильд</a:t>
            </a:r>
            <a:r>
              <a:rPr lang="ru-RU" sz="2400" b="1" dirty="0"/>
              <a:t> : «Мечтаю, чтобы космическое кино снималось в космосе!», «Для меня в космосе открытие – это Люди!», «Каждый человек – это большой космос!», «Наша планета просто божественна, я счастлива!»</a:t>
            </a:r>
          </a:p>
        </p:txBody>
      </p:sp>
    </p:spTree>
    <p:extLst>
      <p:ext uri="{BB962C8B-B14F-4D97-AF65-F5344CB8AC3E}">
        <p14:creationId xmlns:p14="http://schemas.microsoft.com/office/powerpoint/2010/main" val="540987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6676" t="17445" r="2351" b="7389"/>
          <a:stretch/>
        </p:blipFill>
        <p:spPr bwMode="auto">
          <a:xfrm>
            <a:off x="198301" y="124686"/>
            <a:ext cx="11758567" cy="6615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5488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 txBox="1"/>
          <p:nvPr/>
        </p:nvSpPr>
        <p:spPr>
          <a:xfrm>
            <a:off x="426720" y="3860800"/>
            <a:ext cx="5728970" cy="2606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ru-RU" altLang="en-US" sz="3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Calibri"/>
                <a:cs typeface="Arial"/>
              </a:rPr>
              <a:t>К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Calibri"/>
                <a:cs typeface="Arial"/>
              </a:rPr>
              <a:t>то вас вдохновляет</a:t>
            </a:r>
            <a:r>
              <a:rPr kumimoji="0" lang="ru-RU" altLang="en-US" sz="36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Calibri"/>
                <a:cs typeface="Arial"/>
              </a:rPr>
              <a:t>?</a:t>
            </a:r>
            <a:endParaRPr kumimoji="0" lang="en-US" sz="1505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5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5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ext 3"/>
          <p:cNvSpPr/>
          <p:nvPr/>
        </p:nvSpPr>
        <p:spPr>
          <a:xfrm flipV="1">
            <a:off x="612775" y="3879850"/>
            <a:ext cx="5208270" cy="76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4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5975350" y="3773805"/>
            <a:ext cx="5458460" cy="2065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Calibri"/>
                <a:cs typeface="Arial"/>
                <a:sym typeface="+mn-ea"/>
              </a:rPr>
              <a:t>Попробуйте назвать профессию, которую вы выбираете или просто знакомую вам и охарактеризовать, почему этот труд созидательный?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latin typeface="Calibri"/>
              <a:cs typeface="Arial"/>
              <a:sym typeface="+mn-ea"/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0" y="622300"/>
            <a:ext cx="7278370" cy="28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1909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6411" t="15949" r="2147" b="9701"/>
          <a:stretch/>
        </p:blipFill>
        <p:spPr bwMode="auto">
          <a:xfrm>
            <a:off x="147637" y="162605"/>
            <a:ext cx="11939860" cy="6525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5295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098" t="18649" r="3376" b="13872"/>
          <a:stretch/>
        </p:blipFill>
        <p:spPr bwMode="auto">
          <a:xfrm>
            <a:off x="86677" y="110580"/>
            <a:ext cx="11931152" cy="6595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01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3"/>
          <p:cNvSpPr txBox="1"/>
          <p:nvPr/>
        </p:nvSpPr>
        <p:spPr>
          <a:xfrm>
            <a:off x="612775" y="2230755"/>
            <a:ext cx="6096000" cy="36861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305" y="509905"/>
            <a:ext cx="5544185" cy="55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640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t="30" b="30"/>
          <a:stretch>
            <a:fillRect/>
          </a:stretch>
        </p:blipFill>
        <p:spPr>
          <a:xfrm>
            <a:off x="393973" y="226423"/>
            <a:ext cx="11387014" cy="640254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319" y="3599688"/>
            <a:ext cx="6096000" cy="4682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55" b="0" i="0" u="none" strike="noStrike" kern="1200" cap="none" spc="0" normalizeH="0" baseline="0" noProof="0" dirty="0">
                <a:ln>
                  <a:noFill/>
                </a:ln>
                <a:solidFill>
                  <a:srgbClr val="3A49EE"/>
                </a:solidFill>
                <a:effectLst/>
                <a:uLnTx/>
                <a:uFillTx/>
                <a:latin typeface="Oswald" pitchFamily="34" charset="0"/>
                <a:ea typeface="Oswald" pitchFamily="34" charset="-122"/>
                <a:cs typeface="Oswald" pitchFamily="34" charset="-120"/>
              </a:rPr>
              <a:t>СПАСИБО ЗА ВНИМАНИЕ</a:t>
            </a:r>
            <a:endParaRPr kumimoji="0" lang="en-US" sz="335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3645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7639" t="19139" r="3221" b="10191"/>
          <a:stretch/>
        </p:blipFill>
        <p:spPr bwMode="auto">
          <a:xfrm>
            <a:off x="158659" y="108993"/>
            <a:ext cx="11894004" cy="6596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008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t="30" b="30"/>
          <a:stretch>
            <a:fillRect/>
          </a:stretch>
        </p:blipFill>
        <p:spPr>
          <a:xfrm>
            <a:off x="0" y="0"/>
            <a:ext cx="12262104" cy="689457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2775" y="2761615"/>
            <a:ext cx="6843395" cy="1330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ts val="4835"/>
              </a:lnSpc>
              <a:buNone/>
            </a:pPr>
            <a:r>
              <a:rPr lang="en-US" sz="4700">
                <a:solidFill>
                  <a:srgbClr val="FFFDFC"/>
                </a:solidFill>
                <a:latin typeface="Oswald" pitchFamily="34" charset="0"/>
                <a:ea typeface="Oswald" pitchFamily="34" charset="-122"/>
                <a:cs typeface="Oswald" pitchFamily="34" charset="-120"/>
              </a:rPr>
              <a:t>СОЗИДАТЕЛЬНЫЙ ТРУД</a:t>
            </a:r>
            <a:endParaRPr lang="en-US" sz="4700"/>
          </a:p>
        </p:txBody>
      </p:sp>
      <p:sp>
        <p:nvSpPr>
          <p:cNvPr id="4" name="Text 1"/>
          <p:cNvSpPr txBox="1"/>
          <p:nvPr/>
        </p:nvSpPr>
        <p:spPr>
          <a:xfrm>
            <a:off x="612648" y="4370832"/>
            <a:ext cx="5559552" cy="7901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ts val="2075"/>
              </a:lnSpc>
              <a:buNone/>
            </a:pPr>
            <a:r>
              <a:rPr lang="en-US" sz="1800">
                <a:solidFill>
                  <a:srgbClr val="EDEBE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 России традиционно ценятся такие черты как трудолюбие, стремление созидать и приносить пользу обществу.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368996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612775" y="612775"/>
            <a:ext cx="10631170" cy="52755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lnSpc>
                <a:spcPts val="3625"/>
              </a:lnSpc>
              <a:buNone/>
            </a:pPr>
            <a:endParaRPr lang="en-US" sz="3355"/>
          </a:p>
        </p:txBody>
      </p:sp>
      <p:sp>
        <p:nvSpPr>
          <p:cNvPr id="4" name="Text 1"/>
          <p:cNvSpPr/>
          <p:nvPr/>
        </p:nvSpPr>
        <p:spPr>
          <a:xfrm>
            <a:off x="612648" y="1618488"/>
            <a:ext cx="6096000" cy="1055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ts val="1880"/>
              </a:lnSpc>
              <a:buNone/>
            </a:pPr>
            <a:endParaRPr lang="en-US" sz="1745">
              <a:solidFill>
                <a:srgbClr val="000000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>
              <a:lnSpc>
                <a:spcPts val="1880"/>
              </a:lnSpc>
              <a:buNone/>
            </a:pPr>
            <a:endParaRPr lang="en-US" sz="1745">
              <a:solidFill>
                <a:srgbClr val="000000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>
              <a:lnSpc>
                <a:spcPts val="1880"/>
              </a:lnSpc>
              <a:buNone/>
            </a:pPr>
            <a:endParaRPr lang="en-US" sz="1745">
              <a:solidFill>
                <a:srgbClr val="000000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>
              <a:lnSpc>
                <a:spcPts val="1880"/>
              </a:lnSpc>
              <a:buNone/>
            </a:pPr>
            <a:endParaRPr lang="en-US" sz="1745"/>
          </a:p>
        </p:txBody>
      </p:sp>
      <p:sp>
        <p:nvSpPr>
          <p:cNvPr id="9" name="Text 6"/>
          <p:cNvSpPr txBox="1"/>
          <p:nvPr/>
        </p:nvSpPr>
        <p:spPr>
          <a:xfrm>
            <a:off x="612648" y="4718304"/>
            <a:ext cx="6096000" cy="302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ts val="1645"/>
              </a:lnSpc>
              <a:buNone/>
            </a:pPr>
            <a:endParaRPr lang="en-US" sz="1505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" y="95250"/>
            <a:ext cx="1190879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436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12648" y="1618488"/>
            <a:ext cx="487680" cy="487767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547614" y="4574794"/>
            <a:ext cx="487680" cy="487767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6" name="Image 0" descr="/black-s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618488"/>
            <a:ext cx="487680" cy="487767"/>
          </a:xfrm>
          <a:prstGeom prst="rect">
            <a:avLst/>
          </a:prstGeom>
        </p:spPr>
      </p:pic>
      <p:pic>
        <p:nvPicPr>
          <p:cNvPr id="9" name="Image 3" descr="/black-s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614" y="4574794"/>
            <a:ext cx="487680" cy="487767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962025" y="506095"/>
            <a:ext cx="10487660" cy="556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55" b="0" i="0" u="none" strike="noStrike" kern="1200" cap="none" spc="0" normalizeH="0" baseline="0" noProof="0">
                <a:ln>
                  <a:noFill/>
                </a:ln>
                <a:solidFill>
                  <a:srgbClr val="FFFDFC"/>
                </a:solidFill>
                <a:effectLst/>
                <a:uLnTx/>
                <a:uFillTx/>
                <a:latin typeface="Oswald" pitchFamily="34" charset="0"/>
                <a:ea typeface="Oswald" pitchFamily="34" charset="-122"/>
                <a:cs typeface="Oswald" pitchFamily="34" charset="-120"/>
              </a:rPr>
              <a:t>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DFC"/>
                </a:solidFill>
                <a:effectLst/>
                <a:uLnTx/>
                <a:uFillTx/>
                <a:latin typeface="Oswald" pitchFamily="34" charset="0"/>
                <a:ea typeface="Oswald" pitchFamily="34" charset="-122"/>
                <a:cs typeface="Oswald" pitchFamily="34" charset="-120"/>
              </a:rPr>
              <a:t>СОЗИДАТЕЛЬН</a:t>
            </a:r>
            <a:r>
              <a:rPr kumimoji="0" lang="ru-RU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FFFDFC"/>
                </a:solidFill>
                <a:effectLst/>
                <a:uLnTx/>
                <a:uFillTx/>
                <a:latin typeface="Oswald" pitchFamily="34" charset="0"/>
                <a:ea typeface="Oswald" pitchFamily="34" charset="-122"/>
                <a:cs typeface="Oswald" pitchFamily="34" charset="-120"/>
              </a:rPr>
              <a:t>ЫЙ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DFC"/>
                </a:solidFill>
                <a:effectLst/>
                <a:uLnTx/>
                <a:uFillTx/>
                <a:latin typeface="Oswald" pitchFamily="34" charset="0"/>
                <a:ea typeface="Oswald" pitchFamily="34" charset="-122"/>
                <a:cs typeface="Oswald" pitchFamily="34" charset="-120"/>
              </a:rPr>
              <a:t> ТРУД</a:t>
            </a:r>
          </a:p>
        </p:txBody>
      </p:sp>
      <p:sp>
        <p:nvSpPr>
          <p:cNvPr id="11" name="Text 5"/>
          <p:cNvSpPr txBox="1"/>
          <p:nvPr/>
        </p:nvSpPr>
        <p:spPr>
          <a:xfrm>
            <a:off x="1225296" y="2194560"/>
            <a:ext cx="4086758" cy="302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225550" y="1618615"/>
            <a:ext cx="4706620" cy="1811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что такое труд</a:t>
            </a:r>
          </a:p>
          <a:p>
            <a:pPr marL="0" marR="0" lvl="0" indent="0" algn="l" defTabSz="914400" rtl="0" eaLnBrk="1" fontAlgn="auto" latinLnBrk="0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созидательный</a:t>
            </a:r>
            <a:r>
              <a:rPr kumimoji="0" lang="ru-RU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?</a:t>
            </a: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6315710" y="4455795"/>
            <a:ext cx="5674360" cy="1090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Любой ли труд мы сможем назвать созидательным?</a:t>
            </a:r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3429635"/>
            <a:ext cx="3991610" cy="2778125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690" y="1389380"/>
            <a:ext cx="3559175" cy="266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781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173559"/>
            <a:ext cx="847344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/>
              <a:t>Созидательный труд — это вид деятельности, направленный на создание или развитие чего-либо нового и практически полезного. Он включает в себя процесс творческой работы и приносит пользу как для самого творца, так и для общества в целом. 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7020" y="1630519"/>
            <a:ext cx="8549000" cy="31393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Созидательный труд может проявляться в различных сферах, например: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Arial" panose="020B0604020202020204" pitchFamily="34" charset="0"/>
              </a:rPr>
              <a:t>Экономическая </a:t>
            </a:r>
            <a:r>
              <a:rPr lang="ru-RU" altLang="ru-RU" dirty="0">
                <a:latin typeface="Arial" panose="020B0604020202020204" pitchFamily="34" charset="0"/>
              </a:rPr>
              <a:t>сфера. Создание новых материальных благ и повышение экономического благосостояния населения.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Arial" panose="020B0604020202020204" pitchFamily="34" charset="0"/>
              </a:rPr>
              <a:t>Социальная </a:t>
            </a:r>
            <a:r>
              <a:rPr lang="ru-RU" altLang="ru-RU" dirty="0">
                <a:latin typeface="Arial" panose="020B0604020202020204" pitchFamily="34" charset="0"/>
              </a:rPr>
              <a:t>сфера. Создание и развитие социальных ценностей, таких как образование, культура, здравоохранение и социальная справедливость.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Arial" panose="020B0604020202020204" pitchFamily="34" charset="0"/>
              </a:rPr>
              <a:t>Культурная </a:t>
            </a:r>
            <a:r>
              <a:rPr lang="ru-RU" altLang="ru-RU" dirty="0">
                <a:latin typeface="Arial" panose="020B0604020202020204" pitchFamily="34" charset="0"/>
              </a:rPr>
              <a:t>сфера. Творческая деятельность в области искусства и культуры. Создание музыки, литературы, живописи, скульптуры и других форм искусства.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Arial" panose="020B0604020202020204" pitchFamily="34" charset="0"/>
              </a:rPr>
              <a:t>Экологическая </a:t>
            </a:r>
            <a:r>
              <a:rPr lang="ru-RU" altLang="ru-RU" dirty="0">
                <a:latin typeface="Arial" panose="020B0604020202020204" pitchFamily="34" charset="0"/>
              </a:rPr>
              <a:t>сфера. Разработка и применение экологически устойчивых решений для защиты окружающей среды и сохранения природных ресурсов.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7020" y="5026471"/>
            <a:ext cx="8549000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latin typeface="Arial" panose="020B0604020202020204" pitchFamily="34" charset="0"/>
              </a:rPr>
              <a:t>Цель созидательного труда — не только создание непосредственного результата, но и развитие личности самого творца.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8" b="9000"/>
          <a:stretch/>
        </p:blipFill>
        <p:spPr>
          <a:xfrm>
            <a:off x="8869372" y="95794"/>
            <a:ext cx="3183290" cy="174171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25460" t="20612" r="11656" b="10682"/>
          <a:stretch/>
        </p:blipFill>
        <p:spPr bwMode="auto">
          <a:xfrm>
            <a:off x="8869373" y="1942011"/>
            <a:ext cx="3183290" cy="2342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24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4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96925" y="728980"/>
            <a:ext cx="10961370" cy="556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4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«шкала от потребителя к созидателю»</a:t>
            </a:r>
          </a:p>
        </p:txBody>
      </p:sp>
      <p:sp>
        <p:nvSpPr>
          <p:cNvPr id="3" name="Text 1"/>
          <p:cNvSpPr txBox="1"/>
          <p:nvPr/>
        </p:nvSpPr>
        <p:spPr>
          <a:xfrm>
            <a:off x="680593" y="2688082"/>
            <a:ext cx="7685837" cy="302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1.  Труд для себя</a:t>
            </a:r>
          </a:p>
        </p:txBody>
      </p:sp>
      <p:sp>
        <p:nvSpPr>
          <p:cNvPr id="5" name="Text 3"/>
          <p:cNvSpPr txBox="1"/>
          <p:nvPr/>
        </p:nvSpPr>
        <p:spPr>
          <a:xfrm>
            <a:off x="612648" y="5230241"/>
            <a:ext cx="7685837" cy="302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4. Труд на благо всего мира.</a:t>
            </a:r>
          </a:p>
        </p:txBody>
      </p:sp>
      <p:sp>
        <p:nvSpPr>
          <p:cNvPr id="7" name="Text 5"/>
          <p:cNvSpPr/>
          <p:nvPr/>
        </p:nvSpPr>
        <p:spPr>
          <a:xfrm>
            <a:off x="612648" y="3463290"/>
            <a:ext cx="7685837" cy="332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2. Труд для родных</a:t>
            </a:r>
            <a:r>
              <a:rPr kumimoji="0" lang="ru-RU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 </a:t>
            </a:r>
            <a:r>
              <a:rPr kumimoji="0" lang="ru-RU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и близких</a:t>
            </a:r>
          </a:p>
        </p:txBody>
      </p:sp>
      <p:sp>
        <p:nvSpPr>
          <p:cNvPr id="8" name="Text 6"/>
          <p:cNvSpPr/>
          <p:nvPr/>
        </p:nvSpPr>
        <p:spPr>
          <a:xfrm>
            <a:off x="612648" y="4268597"/>
            <a:ext cx="7685837" cy="573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rPr>
              <a:t>3. Труд на благо своей Родины</a:t>
            </a:r>
            <a:r>
              <a:rPr kumimoji="0" lang="ru-RU" altLang="en-US" sz="174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74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710" y="2682875"/>
            <a:ext cx="3830955" cy="321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933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561340" y="612775"/>
            <a:ext cx="11057890" cy="556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3A49EE"/>
                </a:solidFill>
                <a:effectLst/>
                <a:uLnTx/>
                <a:uFillTx/>
                <a:latin typeface="Oswald" pitchFamily="34" charset="0"/>
                <a:ea typeface="Oswald" pitchFamily="34" charset="-122"/>
                <a:cs typeface="Oswald" pitchFamily="34" charset="-120"/>
              </a:rPr>
              <a:t>Какую  часть дня занимает работа?</a:t>
            </a: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80" y="1300480"/>
            <a:ext cx="5390515" cy="44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682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3498</TotalTime>
  <Words>550</Words>
  <Application>Microsoft Office PowerPoint</Application>
  <PresentationFormat>Широкоэкранный</PresentationFormat>
  <Paragraphs>65</Paragraphs>
  <Slides>22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Oswald</vt:lpstr>
      <vt:lpstr>Roboto</vt:lpstr>
      <vt:lpstr>Trebuchet MS</vt:lpstr>
      <vt:lpstr>Wingdings</vt:lpstr>
      <vt:lpstr>Wingdings 3</vt:lpstr>
      <vt:lpstr>Аспект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</dc:creator>
  <cp:lastModifiedBy>Голубева Ольга</cp:lastModifiedBy>
  <cp:revision>39</cp:revision>
  <dcterms:created xsi:type="dcterms:W3CDTF">2022-01-12T11:39:58Z</dcterms:created>
  <dcterms:modified xsi:type="dcterms:W3CDTF">2025-10-26T10:05:05Z</dcterms:modified>
</cp:coreProperties>
</file>